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99" r:id="rId2"/>
    <p:sldId id="301" r:id="rId3"/>
    <p:sldId id="321" r:id="rId4"/>
    <p:sldId id="302" r:id="rId5"/>
    <p:sldId id="322" r:id="rId6"/>
    <p:sldId id="303" r:id="rId7"/>
    <p:sldId id="305" r:id="rId8"/>
    <p:sldId id="324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25" r:id="rId17"/>
    <p:sldId id="313" r:id="rId18"/>
    <p:sldId id="314" r:id="rId19"/>
    <p:sldId id="315" r:id="rId20"/>
    <p:sldId id="316" r:id="rId21"/>
    <p:sldId id="317" r:id="rId22"/>
    <p:sldId id="318" r:id="rId23"/>
    <p:sldId id="323" r:id="rId24"/>
    <p:sldId id="320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0291" autoAdjust="0"/>
  </p:normalViewPr>
  <p:slideViewPr>
    <p:cSldViewPr snapToGrid="0">
      <p:cViewPr varScale="1">
        <p:scale>
          <a:sx n="53" d="100"/>
          <a:sy n="53" d="100"/>
        </p:scale>
        <p:origin x="183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Frida\Desktop\&#252;gyek%20sz&#225;ma%202012-2017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Az</a:t>
            </a:r>
            <a:r>
              <a:rPr lang="hu-HU" baseline="0" dirty="0"/>
              <a:t> ügyek számának alakulása, </a:t>
            </a:r>
            <a:r>
              <a:rPr lang="hu-HU" baseline="0" dirty="0" smtClean="0"/>
              <a:t>2012-2017, Nyíregyháza.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főszám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777777777777804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444444444444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222222222222223E-2"/>
                  <c:y val="1.851851851851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0000000000001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9444444444444545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Munka1!$B$2:$G$2</c:f>
              <c:numCache>
                <c:formatCode>General</c:formatCode>
                <c:ptCount val="6"/>
                <c:pt idx="0">
                  <c:v>139692</c:v>
                </c:pt>
                <c:pt idx="1">
                  <c:v>101004</c:v>
                </c:pt>
                <c:pt idx="2">
                  <c:v>137134</c:v>
                </c:pt>
                <c:pt idx="3">
                  <c:v>203527</c:v>
                </c:pt>
                <c:pt idx="4">
                  <c:v>200430</c:v>
                </c:pt>
                <c:pt idx="5">
                  <c:v>200670</c:v>
                </c:pt>
              </c:numCache>
            </c:numRef>
          </c:val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alszám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3.6111111111111011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Munka1!$B$3:$G$3</c:f>
              <c:numCache>
                <c:formatCode>General</c:formatCode>
                <c:ptCount val="6"/>
                <c:pt idx="0">
                  <c:v>188990</c:v>
                </c:pt>
                <c:pt idx="1">
                  <c:v>178541</c:v>
                </c:pt>
                <c:pt idx="2">
                  <c:v>211434</c:v>
                </c:pt>
                <c:pt idx="3">
                  <c:v>110856</c:v>
                </c:pt>
                <c:pt idx="4">
                  <c:v>240687</c:v>
                </c:pt>
                <c:pt idx="5">
                  <c:v>223049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2639792"/>
        <c:axId val="302633520"/>
        <c:axId val="0"/>
      </c:bar3DChart>
      <c:catAx>
        <c:axId val="302639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év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02633520"/>
        <c:crosses val="autoZero"/>
        <c:auto val="1"/>
        <c:lblAlgn val="ctr"/>
        <c:lblOffset val="100"/>
        <c:noMultiLvlLbl val="0"/>
      </c:catAx>
      <c:valAx>
        <c:axId val="30263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darab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0263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000"/>
              <a:t>s</a:t>
            </a:r>
            <a:r>
              <a:rPr lang="en-US" sz="1000"/>
              <a:t>ommás eljárás/függő hatályú döntés előfordulási gyakorisága </a:t>
            </a:r>
            <a:r>
              <a:rPr lang="hu-HU" sz="1000"/>
              <a:t>a kérelmek számához viszonyítva, 2017. év</a:t>
            </a:r>
            <a:endParaRPr lang="en-US" sz="10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Munka1!$A$3</c:f>
              <c:strCache>
                <c:ptCount val="1"/>
                <c:pt idx="0">
                  <c:v>sommás eljárások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Munka1!$B$1:$E$2</c:f>
              <c:multiLvlStrCache>
                <c:ptCount val="4"/>
                <c:lvl>
                  <c:pt idx="0">
                    <c:v>2016</c:v>
                  </c:pt>
                  <c:pt idx="1">
                    <c:v>2017</c:v>
                  </c:pt>
                  <c:pt idx="2">
                    <c:v>2016</c:v>
                  </c:pt>
                  <c:pt idx="3">
                    <c:v>2017</c:v>
                  </c:pt>
                </c:lvl>
                <c:lvl>
                  <c:pt idx="0">
                    <c:v>Építésügyi Osztály</c:v>
                  </c:pt>
                  <c:pt idx="2">
                    <c:v>Szociális és Köznevelési Osztály</c:v>
                  </c:pt>
                </c:lvl>
              </c:multiLvlStrCache>
            </c:multiLvlStrRef>
          </c:cat>
          <c:val>
            <c:numRef>
              <c:f>Munka1!$B$3:$E$3</c:f>
              <c:numCache>
                <c:formatCode>General</c:formatCode>
                <c:ptCount val="4"/>
                <c:pt idx="0">
                  <c:v>116</c:v>
                </c:pt>
                <c:pt idx="1">
                  <c:v>564</c:v>
                </c:pt>
                <c:pt idx="2">
                  <c:v>8163</c:v>
                </c:pt>
                <c:pt idx="3">
                  <c:v>7479</c:v>
                </c:pt>
              </c:numCache>
            </c:numRef>
          </c:val>
        </c:ser>
        <c:ser>
          <c:idx val="1"/>
          <c:order val="1"/>
          <c:tx>
            <c:strRef>
              <c:f>Munka1!$A$4</c:f>
              <c:strCache>
                <c:ptCount val="1"/>
                <c:pt idx="0">
                  <c:v>függő hatályú döntések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Munka1!$B$1:$E$2</c:f>
              <c:multiLvlStrCache>
                <c:ptCount val="4"/>
                <c:lvl>
                  <c:pt idx="0">
                    <c:v>2016</c:v>
                  </c:pt>
                  <c:pt idx="1">
                    <c:v>2017</c:v>
                  </c:pt>
                  <c:pt idx="2">
                    <c:v>2016</c:v>
                  </c:pt>
                  <c:pt idx="3">
                    <c:v>2017</c:v>
                  </c:pt>
                </c:lvl>
                <c:lvl>
                  <c:pt idx="0">
                    <c:v>Építésügyi Osztály</c:v>
                  </c:pt>
                  <c:pt idx="2">
                    <c:v>Szociális és Köznevelési Osztály</c:v>
                  </c:pt>
                </c:lvl>
              </c:multiLvlStrCache>
            </c:multiLvlStrRef>
          </c:cat>
          <c:val>
            <c:numRef>
              <c:f>Munka1!$B$4:$E$4</c:f>
              <c:numCache>
                <c:formatCode>General</c:formatCode>
                <c:ptCount val="4"/>
                <c:pt idx="0">
                  <c:v>290</c:v>
                </c:pt>
                <c:pt idx="1">
                  <c:v>577</c:v>
                </c:pt>
                <c:pt idx="2">
                  <c:v>1289</c:v>
                </c:pt>
                <c:pt idx="3">
                  <c:v>2065</c:v>
                </c:pt>
              </c:numCache>
            </c:numRef>
          </c:val>
        </c:ser>
        <c:ser>
          <c:idx val="2"/>
          <c:order val="2"/>
          <c:tx>
            <c:strRef>
              <c:f>Munka1!$A$5</c:f>
              <c:strCache>
                <c:ptCount val="1"/>
                <c:pt idx="0">
                  <c:v>kérelmek száma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Munka1!$B$1:$E$2</c:f>
              <c:multiLvlStrCache>
                <c:ptCount val="4"/>
                <c:lvl>
                  <c:pt idx="0">
                    <c:v>2016</c:v>
                  </c:pt>
                  <c:pt idx="1">
                    <c:v>2017</c:v>
                  </c:pt>
                  <c:pt idx="2">
                    <c:v>2016</c:v>
                  </c:pt>
                  <c:pt idx="3">
                    <c:v>2017</c:v>
                  </c:pt>
                </c:lvl>
                <c:lvl>
                  <c:pt idx="0">
                    <c:v>Építésügyi Osztály</c:v>
                  </c:pt>
                  <c:pt idx="2">
                    <c:v>Szociális és Köznevelési Osztály</c:v>
                  </c:pt>
                </c:lvl>
              </c:multiLvlStrCache>
            </c:multiLvlStrRef>
          </c:cat>
          <c:val>
            <c:numRef>
              <c:f>Munka1!$B$5:$E$5</c:f>
              <c:numCache>
                <c:formatCode>General</c:formatCode>
                <c:ptCount val="4"/>
                <c:pt idx="0">
                  <c:v>3419</c:v>
                </c:pt>
                <c:pt idx="1">
                  <c:v>3233</c:v>
                </c:pt>
                <c:pt idx="2">
                  <c:v>11650</c:v>
                </c:pt>
                <c:pt idx="3">
                  <c:v>10492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02633912"/>
        <c:axId val="302638616"/>
        <c:axId val="0"/>
      </c:bar3DChart>
      <c:catAx>
        <c:axId val="30263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02638616"/>
        <c:crosses val="autoZero"/>
        <c:auto val="1"/>
        <c:lblAlgn val="ctr"/>
        <c:lblOffset val="100"/>
        <c:noMultiLvlLbl val="0"/>
      </c:catAx>
      <c:valAx>
        <c:axId val="30263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0263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0.01322</cdr:x>
      <cdr:y>0.91724</cdr:y>
    </cdr:from>
    <cdr:to>
      <cdr:x>0.25785</cdr:x>
      <cdr:y>1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116113" y="3699794"/>
          <a:ext cx="2148114" cy="333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600" dirty="0" smtClean="0"/>
            <a:t>Forrás: saját adat</a:t>
          </a:r>
          <a:endParaRPr lang="hu-HU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7A88F-18BD-4F09-8ADE-4BBA794B0661}" type="datetimeFigureOut">
              <a:rPr lang="hu-HU" smtClean="0"/>
              <a:t>2018. 06. 27.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4AEBB-782E-404B-A702-1ACC931CFF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93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34AB5-41B6-4393-8357-D6A856C305C5}" type="datetimeFigureOut">
              <a:rPr lang="hu-HU" smtClean="0"/>
              <a:t>2018. 06. 27.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171450" y="3876352"/>
            <a:ext cx="6549390" cy="4673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FD514-2422-4E79-82DA-4979D36A74C0}" type="slidenum">
              <a:rPr lang="hu-HU" smtClean="0"/>
              <a:t>‹#›</a:t>
            </a:fld>
            <a:endParaRPr lang="hu-HU"/>
          </a:p>
        </p:txBody>
      </p:sp>
      <p:sp>
        <p:nvSpPr>
          <p:cNvPr id="8" name="Diakép helye 7"/>
          <p:cNvSpPr>
            <a:spLocks noGrp="1" noRot="1" noChangeAspect="1"/>
          </p:cNvSpPr>
          <p:nvPr>
            <p:ph type="sldImg" idx="2"/>
          </p:nvPr>
        </p:nvSpPr>
        <p:spPr>
          <a:xfrm>
            <a:off x="702945" y="458789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196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1019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0953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139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9869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635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0278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171450" y="3086100"/>
            <a:ext cx="6549390" cy="590931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hu-HU" sz="1200" dirty="0" smtClean="0">
              <a:solidFill>
                <a:srgbClr val="0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9301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171450" y="3086100"/>
            <a:ext cx="6549390" cy="5909310"/>
          </a:xfrm>
        </p:spPr>
        <p:txBody>
          <a:bodyPr/>
          <a:lstStyle/>
          <a:p>
            <a:pPr algn="just">
              <a:lnSpc>
                <a:spcPct val="100000"/>
              </a:lnSpc>
              <a:buFont typeface="Arial"/>
              <a:buNone/>
            </a:pPr>
            <a:endParaRPr lang="hu-HU" sz="12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0706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419225" y="93663"/>
            <a:ext cx="4768850" cy="26828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171450" y="2777293"/>
            <a:ext cx="6549390" cy="467328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176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171450" y="3544889"/>
            <a:ext cx="6549390" cy="4673288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9796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171450" y="3086100"/>
            <a:ext cx="6549390" cy="4673288"/>
          </a:xfrm>
        </p:spPr>
        <p:txBody>
          <a:bodyPr/>
          <a:lstStyle/>
          <a:p>
            <a:pPr algn="just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336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7319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171450" y="3086100"/>
            <a:ext cx="6549390" cy="4673288"/>
          </a:xfrm>
        </p:spPr>
        <p:txBody>
          <a:bodyPr/>
          <a:lstStyle/>
          <a:p>
            <a:pPr algn="just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0361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809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12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207963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171450" y="3419152"/>
            <a:ext cx="6549390" cy="4673288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2290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346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390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444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599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458788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360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161925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171450" y="3247709"/>
            <a:ext cx="6549390" cy="7793671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81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03263" y="161925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171450" y="3247709"/>
            <a:ext cx="6549390" cy="779367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2993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635125" y="63500"/>
            <a:ext cx="4886325" cy="2747963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160020" y="2856706"/>
            <a:ext cx="6549390" cy="6057900"/>
          </a:xfrm>
        </p:spPr>
        <p:txBody>
          <a:bodyPr/>
          <a:lstStyle/>
          <a:p>
            <a:pPr algn="just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FD514-2422-4E79-82DA-4979D36A74C0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318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50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994240" y="2286000"/>
            <a:ext cx="58924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994240" y="3886200"/>
            <a:ext cx="5790720" cy="435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994240" y="4363920"/>
            <a:ext cx="5790720" cy="435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093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994240" y="2286000"/>
            <a:ext cx="58924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994240" y="3886200"/>
            <a:ext cx="2825760" cy="435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8961600" y="3886200"/>
            <a:ext cx="2825760" cy="435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961600" y="4363920"/>
            <a:ext cx="2825760" cy="435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994240" y="4363920"/>
            <a:ext cx="2825760" cy="435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827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994240" y="2286000"/>
            <a:ext cx="58924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994240" y="3886200"/>
            <a:ext cx="579072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994240" y="3886200"/>
            <a:ext cx="579072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8" name="Kép 37"/>
          <p:cNvPicPr/>
          <p:nvPr/>
        </p:nvPicPr>
        <p:blipFill>
          <a:blip r:embed="rId2"/>
          <a:stretch>
            <a:fillRect/>
          </a:stretch>
        </p:blipFill>
        <p:spPr>
          <a:xfrm>
            <a:off x="8125920" y="3885840"/>
            <a:ext cx="1527360" cy="914040"/>
          </a:xfrm>
          <a:prstGeom prst="rect">
            <a:avLst/>
          </a:prstGeom>
          <a:ln>
            <a:noFill/>
          </a:ln>
        </p:spPr>
      </p:pic>
      <p:pic>
        <p:nvPicPr>
          <p:cNvPr id="39" name="Kép 38"/>
          <p:cNvPicPr/>
          <p:nvPr/>
        </p:nvPicPr>
        <p:blipFill>
          <a:blip r:embed="rId2"/>
          <a:stretch>
            <a:fillRect/>
          </a:stretch>
        </p:blipFill>
        <p:spPr>
          <a:xfrm>
            <a:off x="8125920" y="3885840"/>
            <a:ext cx="1527360" cy="914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1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994240" y="2286000"/>
            <a:ext cx="58924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994240" y="3886200"/>
            <a:ext cx="5790720" cy="914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15602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994240" y="2286000"/>
            <a:ext cx="58924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994240" y="3886200"/>
            <a:ext cx="579072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42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994240" y="2286000"/>
            <a:ext cx="58924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994240" y="3886200"/>
            <a:ext cx="282576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8961600" y="3886200"/>
            <a:ext cx="282576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42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994240" y="2286000"/>
            <a:ext cx="58924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63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994240" y="2286000"/>
            <a:ext cx="5892480" cy="5298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9132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994240" y="2286000"/>
            <a:ext cx="58924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994240" y="3886200"/>
            <a:ext cx="2825760" cy="435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994240" y="4363920"/>
            <a:ext cx="2825760" cy="435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8961600" y="3886200"/>
            <a:ext cx="282576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67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994240" y="2286000"/>
            <a:ext cx="58924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994240" y="3886200"/>
            <a:ext cx="2825760" cy="914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8961600" y="3886200"/>
            <a:ext cx="2825760" cy="435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8961600" y="4363920"/>
            <a:ext cx="2825760" cy="435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893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994240" y="2286000"/>
            <a:ext cx="589248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994240" y="3886200"/>
            <a:ext cx="2825760" cy="435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8961600" y="3886200"/>
            <a:ext cx="2825760" cy="435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994240" y="4363920"/>
            <a:ext cx="5790720" cy="4359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32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/>
          <p:nvPr/>
        </p:nvPicPr>
        <p:blipFill>
          <a:blip r:embed="rId15"/>
          <a:stretch>
            <a:fillRect/>
          </a:stretch>
        </p:blipFill>
        <p:spPr>
          <a:xfrm>
            <a:off x="960" y="0"/>
            <a:ext cx="12189600" cy="6857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1">
                <a:solidFill>
                  <a:srgbClr val="000000"/>
                </a:solidFill>
                <a:latin typeface="Calibri"/>
              </a:rPr>
              <a:t>Címszöveg formátumának szerkesztéseMintacím szerkesztése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609600" y="6356520"/>
            <a:ext cx="2844480" cy="364680"/>
          </a:xfrm>
          <a:prstGeom prst="rect">
            <a:avLst/>
          </a:prstGeom>
        </p:spPr>
        <p:txBody>
          <a:bodyPr anchor="ctr"/>
          <a:lstStyle/>
          <a:p>
            <a:fld id="{CE937256-64BE-4F0C-B0D8-5798C97602DE}" type="datetimeFigureOut">
              <a:rPr lang="hu-HU" smtClean="0"/>
              <a:t>2018. 06. 27.</a:t>
            </a:fld>
            <a:endParaRPr lang="hu-HU"/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4165440" y="6356520"/>
            <a:ext cx="3860160" cy="364680"/>
          </a:xfrm>
          <a:prstGeom prst="rect">
            <a:avLst/>
          </a:prstGeom>
        </p:spPr>
        <p:txBody>
          <a:bodyPr anchor="ctr"/>
          <a:lstStyle/>
          <a:p>
            <a:endParaRPr lang="hu-HU"/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8737440" y="6356520"/>
            <a:ext cx="2844480" cy="364680"/>
          </a:xfrm>
          <a:prstGeom prst="rect">
            <a:avLst/>
          </a:prstGeom>
        </p:spPr>
        <p:txBody>
          <a:bodyPr anchor="ctr"/>
          <a:lstStyle/>
          <a:p>
            <a:fld id="{2FF6C2CB-0E99-4C0D-9243-AA6F74727857}" type="slidenum">
              <a:rPr lang="hu-HU" smtClean="0"/>
              <a:t>‹#›</a:t>
            </a:fld>
            <a:endParaRPr lang="hu-HU"/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Hetedik vázlatszint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5861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1722474" y="260640"/>
            <a:ext cx="8473206" cy="2160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latin typeface="Arial"/>
              </a:rPr>
              <a:t>KÖFOP-2.1.1-VEKOP-15- 2016-00001</a:t>
            </a:r>
            <a:r>
              <a:rPr lang="en-US" sz="2400" b="1" dirty="0">
                <a:latin typeface="Arial"/>
              </a:rPr>
              <a:t>
A </a:t>
            </a:r>
            <a:r>
              <a:rPr lang="en-US" sz="2400" b="1" dirty="0" err="1">
                <a:latin typeface="Arial"/>
              </a:rPr>
              <a:t>közszolgáltatás</a:t>
            </a:r>
            <a:r>
              <a:rPr lang="en-US" sz="2400" b="1" dirty="0">
                <a:latin typeface="Arial"/>
              </a:rPr>
              <a:t> </a:t>
            </a:r>
            <a:r>
              <a:rPr lang="en-US" sz="2400" b="1" dirty="0" err="1">
                <a:latin typeface="Arial"/>
              </a:rPr>
              <a:t>komplex</a:t>
            </a:r>
            <a:r>
              <a:rPr lang="en-US" sz="2400" b="1" dirty="0">
                <a:latin typeface="Arial"/>
              </a:rPr>
              <a:t> </a:t>
            </a:r>
            <a:r>
              <a:rPr lang="en-US" sz="2400" b="1" dirty="0" err="1">
                <a:latin typeface="Arial"/>
              </a:rPr>
              <a:t>kompetencia</a:t>
            </a:r>
            <a:r>
              <a:rPr lang="en-US" sz="2400" b="1" dirty="0">
                <a:latin typeface="Arial"/>
              </a:rPr>
              <a:t>, </a:t>
            </a:r>
            <a:r>
              <a:rPr lang="en-US" sz="2400" b="1" dirty="0" err="1">
                <a:latin typeface="Arial"/>
              </a:rPr>
              <a:t>életpálya</a:t>
            </a:r>
            <a:r>
              <a:rPr lang="en-US" sz="2400" b="1" dirty="0">
                <a:latin typeface="Arial"/>
              </a:rPr>
              <a:t>-program </a:t>
            </a:r>
            <a:r>
              <a:rPr lang="en-US" sz="2400" b="1" dirty="0" err="1">
                <a:latin typeface="Arial"/>
              </a:rPr>
              <a:t>és</a:t>
            </a:r>
            <a:r>
              <a:rPr lang="en-US" sz="2400" b="1" dirty="0">
                <a:latin typeface="Arial"/>
              </a:rPr>
              <a:t> </a:t>
            </a:r>
            <a:r>
              <a:rPr lang="en-US" sz="2400" b="1" dirty="0" err="1">
                <a:latin typeface="Arial"/>
              </a:rPr>
              <a:t>oktatás</a:t>
            </a:r>
            <a:r>
              <a:rPr lang="en-US" sz="2400" b="1" dirty="0">
                <a:latin typeface="Arial"/>
              </a:rPr>
              <a:t> </a:t>
            </a:r>
            <a:r>
              <a:rPr lang="en-US" sz="2400" b="1" dirty="0" err="1">
                <a:latin typeface="Arial"/>
              </a:rPr>
              <a:t>technológiai</a:t>
            </a:r>
            <a:r>
              <a:rPr lang="en-US" sz="2400" b="1" dirty="0">
                <a:latin typeface="Arial"/>
              </a:rPr>
              <a:t> </a:t>
            </a:r>
            <a:r>
              <a:rPr lang="en-US" sz="2400" b="1" dirty="0" err="1">
                <a:latin typeface="Arial"/>
              </a:rPr>
              <a:t>fejlesztése</a:t>
            </a:r>
            <a:endParaRPr sz="2400" dirty="0"/>
          </a:p>
        </p:txBody>
      </p:sp>
      <p:sp>
        <p:nvSpPr>
          <p:cNvPr id="5" name="TextShape 2"/>
          <p:cNvSpPr txBox="1"/>
          <p:nvPr/>
        </p:nvSpPr>
        <p:spPr>
          <a:xfrm>
            <a:off x="2373349" y="1959687"/>
            <a:ext cx="7171455" cy="267244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endParaRPr lang="hu-HU" sz="2400" b="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2400" b="1" dirty="0" smtClean="0">
                <a:latin typeface="Arial"/>
              </a:rPr>
              <a:t>Az </a:t>
            </a:r>
            <a:r>
              <a:rPr lang="hu-HU" sz="2400" b="1" dirty="0" err="1" smtClean="0">
                <a:latin typeface="Arial"/>
              </a:rPr>
              <a:t>Ákr</a:t>
            </a:r>
            <a:r>
              <a:rPr lang="hu-HU" sz="2400" b="1" dirty="0" smtClean="0">
                <a:latin typeface="Arial"/>
              </a:rPr>
              <a:t>. a </a:t>
            </a:r>
            <a:r>
              <a:rPr lang="hu-HU" sz="2400" b="1" dirty="0">
                <a:latin typeface="Arial"/>
              </a:rPr>
              <a:t>megyei jogú városok jogalkalmazási gyakorlatában</a:t>
            </a:r>
            <a:endParaRPr sz="2400" dirty="0"/>
          </a:p>
          <a:p>
            <a:pPr algn="ctr">
              <a:lnSpc>
                <a:spcPct val="100000"/>
              </a:lnSpc>
            </a:pPr>
            <a:endParaRPr lang="hu-HU" sz="2400" b="1" i="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2400" b="1" dirty="0">
                <a:latin typeface="Arial"/>
              </a:rPr>
              <a:t>Dr. Szemán Sándor</a:t>
            </a:r>
            <a:endParaRPr sz="2400" dirty="0"/>
          </a:p>
          <a:p>
            <a:pPr algn="ctr">
              <a:lnSpc>
                <a:spcPct val="100000"/>
              </a:lnSpc>
            </a:pPr>
            <a:r>
              <a:rPr lang="hu-HU" sz="2400" b="1" dirty="0">
                <a:latin typeface="Arial"/>
              </a:rPr>
              <a:t>címzetes főjegyző</a:t>
            </a:r>
            <a:endParaRPr sz="2400" dirty="0"/>
          </a:p>
          <a:p>
            <a:pPr algn="ctr">
              <a:lnSpc>
                <a:spcPct val="100000"/>
              </a:lnSpc>
            </a:pPr>
            <a:r>
              <a:rPr lang="hu-HU" sz="2400" b="1" dirty="0">
                <a:latin typeface="Arial"/>
              </a:rPr>
              <a:t>Nyíregyháza Megyei Jogú Város </a:t>
            </a:r>
            <a:endParaRPr lang="hu-HU" sz="2400" b="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2400" b="1" dirty="0" smtClean="0">
                <a:latin typeface="Arial"/>
              </a:rPr>
              <a:t>Önkormányzata</a:t>
            </a:r>
          </a:p>
          <a:p>
            <a:pPr algn="ctr">
              <a:lnSpc>
                <a:spcPct val="100000"/>
              </a:lnSpc>
            </a:pPr>
            <a:endParaRPr lang="hu-HU" sz="2400" b="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2400" b="1" dirty="0" smtClean="0">
                <a:latin typeface="Arial"/>
              </a:rPr>
              <a:t>2018. 07. 04.</a:t>
            </a:r>
          </a:p>
          <a:p>
            <a:pPr algn="ctr">
              <a:lnSpc>
                <a:spcPct val="100000"/>
              </a:lnSpc>
            </a:pPr>
            <a:endParaRPr lang="hu-HU" sz="2400" b="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2400" b="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sz="2400" dirty="0"/>
          </a:p>
          <a:p>
            <a:pPr algn="ctr">
              <a:lnSpc>
                <a:spcPct val="100000"/>
              </a:lnSpc>
            </a:pPr>
            <a:endParaRPr sz="2400" dirty="0"/>
          </a:p>
        </p:txBody>
      </p:sp>
      <p:sp>
        <p:nvSpPr>
          <p:cNvPr id="6" name="TextShape 3"/>
          <p:cNvSpPr txBox="1"/>
          <p:nvPr/>
        </p:nvSpPr>
        <p:spPr>
          <a:xfrm>
            <a:off x="3215640" y="6039709"/>
            <a:ext cx="3278520" cy="508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000" b="1" dirty="0">
                <a:solidFill>
                  <a:srgbClr val="8B8B8B"/>
                </a:solidFill>
                <a:latin typeface="Arial"/>
              </a:rPr>
              <a:t>Nemzeti Közszolgálati Egyetem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68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991641" y="157320"/>
            <a:ext cx="7364395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</a:rPr>
              <a:t>Az </a:t>
            </a:r>
            <a:r>
              <a:rPr lang="hu-HU" sz="2800" b="1" dirty="0" err="1">
                <a:solidFill>
                  <a:srgbClr val="FFFFFF"/>
                </a:solidFill>
              </a:rPr>
              <a:t>Ákr</a:t>
            </a:r>
            <a:r>
              <a:rPr lang="hu-HU" sz="2800" b="1" dirty="0">
                <a:solidFill>
                  <a:srgbClr val="FFFFFF"/>
                </a:solidFill>
              </a:rPr>
              <a:t>. hatásai a hatósági jogalkalmazásban</a:t>
            </a:r>
            <a:endParaRPr lang="hu-HU" sz="2800" dirty="0"/>
          </a:p>
        </p:txBody>
      </p:sp>
      <p:sp>
        <p:nvSpPr>
          <p:cNvPr id="3" name="CustomShape 2"/>
          <p:cNvSpPr/>
          <p:nvPr/>
        </p:nvSpPr>
        <p:spPr>
          <a:xfrm>
            <a:off x="1991640" y="1414080"/>
            <a:ext cx="8208720" cy="3382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hu-HU" sz="2400" b="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28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rgbClr val="000000"/>
                </a:solidFill>
              </a:rPr>
              <a:t>az eljárási kötelezettség szabályainak rövidülése</a:t>
            </a:r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endParaRPr lang="hu-HU" sz="28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000000"/>
                </a:solidFill>
              </a:rPr>
              <a:t>h</a:t>
            </a:r>
            <a:r>
              <a:rPr lang="hu-HU" sz="2800" dirty="0" smtClean="0">
                <a:solidFill>
                  <a:srgbClr val="000000"/>
                </a:solidFill>
              </a:rPr>
              <a:t>atáskör gyakorlásának kötelezettsége</a:t>
            </a:r>
          </a:p>
          <a:p>
            <a:pPr algn="ctr">
              <a:lnSpc>
                <a:spcPct val="100000"/>
              </a:lnSpc>
            </a:pPr>
            <a:endParaRPr lang="hu-HU" sz="28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000000"/>
                </a:solidFill>
              </a:rPr>
              <a:t>i</a:t>
            </a:r>
            <a:r>
              <a:rPr lang="hu-HU" sz="2800" dirty="0" smtClean="0">
                <a:solidFill>
                  <a:srgbClr val="000000"/>
                </a:solidFill>
              </a:rPr>
              <a:t>lletékességi okok sorrendiségének alapja</a:t>
            </a:r>
            <a:endParaRPr lang="hu-H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1594884" y="1850066"/>
            <a:ext cx="8605477" cy="363208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rgbClr val="000000"/>
                </a:solidFill>
              </a:rPr>
              <a:t>az elfogulatlan ügyintézéshez fűződő érdek  következményei (a kizárás)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0000"/>
                </a:solidFill>
              </a:rPr>
              <a:t>h</a:t>
            </a:r>
            <a:r>
              <a:rPr lang="hu-HU" sz="2800" dirty="0" smtClean="0">
                <a:solidFill>
                  <a:srgbClr val="000000"/>
                </a:solidFill>
              </a:rPr>
              <a:t>a az illetékesség a járás területére is kiterjed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0000"/>
                </a:solidFill>
              </a:rPr>
              <a:t>többletköltségei  és egyéb terhei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0000"/>
                </a:solidFill>
              </a:rPr>
              <a:t>t</a:t>
            </a:r>
            <a:r>
              <a:rPr lang="hu-HU" sz="2800" dirty="0" smtClean="0">
                <a:solidFill>
                  <a:srgbClr val="000000"/>
                </a:solidFill>
              </a:rPr>
              <a:t>elepüléskép-védelmi eljárásokban való értelmezhetősége</a:t>
            </a:r>
          </a:p>
          <a:p>
            <a:pPr>
              <a:lnSpc>
                <a:spcPct val="100000"/>
              </a:lnSpc>
            </a:pPr>
            <a:endParaRPr lang="hu-HU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endParaRPr lang="hu-HU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1991641" y="157320"/>
            <a:ext cx="7364395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</a:rPr>
              <a:t>Az </a:t>
            </a:r>
            <a:r>
              <a:rPr lang="hu-HU" sz="2800" b="1" dirty="0" err="1">
                <a:solidFill>
                  <a:srgbClr val="FFFFFF"/>
                </a:solidFill>
              </a:rPr>
              <a:t>Ákr</a:t>
            </a:r>
            <a:r>
              <a:rPr lang="hu-HU" sz="2800" b="1" dirty="0">
                <a:solidFill>
                  <a:srgbClr val="FFFFFF"/>
                </a:solidFill>
              </a:rPr>
              <a:t>. hatásai a hatósági jogalkalmazásban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8034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1254642" y="1233376"/>
            <a:ext cx="9505507" cy="474212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u-HU" sz="2800" dirty="0" smtClean="0"/>
              <a:t> a megkereső és a megkeresett szerv többletterhei környezettanulmány készítésekor</a:t>
            </a:r>
          </a:p>
          <a:p>
            <a:pPr algn="just"/>
            <a:endParaRPr lang="hu-HU" sz="2800" dirty="0" smtClean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u-HU" sz="2800" dirty="0"/>
              <a:t>s</a:t>
            </a:r>
            <a:r>
              <a:rPr lang="hu-HU" sz="2800" dirty="0" smtClean="0"/>
              <a:t>aját feladatkörben kevesebb „kiszállás” valósul meg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u-HU" sz="2800" dirty="0"/>
              <a:t>s</a:t>
            </a:r>
            <a:r>
              <a:rPr lang="hu-HU" sz="2800" dirty="0" smtClean="0"/>
              <a:t>aját hatáskörben lévő feladatok elbírálásától vonja el az időt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u-HU" sz="2800" dirty="0" smtClean="0"/>
              <a:t>többletterhek nem térülnek meg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sz="2800" dirty="0" smtClean="0"/>
              <a:t>a megkeresés teljesítésének ágazati jogszabályokban való konkrét szabályozása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u-HU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sz="2800" dirty="0"/>
          </a:p>
        </p:txBody>
      </p:sp>
      <p:sp>
        <p:nvSpPr>
          <p:cNvPr id="3" name="TextShape 1"/>
          <p:cNvSpPr txBox="1"/>
          <p:nvPr/>
        </p:nvSpPr>
        <p:spPr>
          <a:xfrm>
            <a:off x="1991641" y="157320"/>
            <a:ext cx="7364395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</a:rPr>
              <a:t>Az </a:t>
            </a:r>
            <a:r>
              <a:rPr lang="hu-HU" sz="2800" b="1" dirty="0" err="1">
                <a:solidFill>
                  <a:srgbClr val="FFFFFF"/>
                </a:solidFill>
              </a:rPr>
              <a:t>Ákr</a:t>
            </a:r>
            <a:r>
              <a:rPr lang="hu-HU" sz="2800" b="1" dirty="0">
                <a:solidFill>
                  <a:srgbClr val="FFFFFF"/>
                </a:solidFill>
              </a:rPr>
              <a:t>. hatásai a hatósági jogalkalmazásban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7619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1275907" y="1360967"/>
            <a:ext cx="9760688" cy="44869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rgbClr val="000000"/>
                </a:solidFill>
              </a:rPr>
              <a:t>az </a:t>
            </a:r>
            <a:r>
              <a:rPr lang="hu-HU" sz="2800" dirty="0">
                <a:solidFill>
                  <a:srgbClr val="000000"/>
                </a:solidFill>
              </a:rPr>
              <a:t>elektronikus ügyintézés </a:t>
            </a:r>
            <a:r>
              <a:rPr lang="hu-HU" sz="2800" dirty="0" smtClean="0">
                <a:solidFill>
                  <a:srgbClr val="000000"/>
                </a:solidFill>
              </a:rPr>
              <a:t>gyakorlati jellemzői </a:t>
            </a:r>
          </a:p>
          <a:p>
            <a:pPr algn="just">
              <a:lnSpc>
                <a:spcPct val="100000"/>
              </a:lnSpc>
            </a:pPr>
            <a:endParaRPr lang="hu-HU" sz="2800" dirty="0" smtClean="0">
              <a:solidFill>
                <a:srgbClr val="00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0000"/>
                </a:solidFill>
              </a:rPr>
              <a:t>n</a:t>
            </a:r>
            <a:r>
              <a:rPr lang="hu-HU" sz="2800" dirty="0" smtClean="0">
                <a:solidFill>
                  <a:srgbClr val="000000"/>
                </a:solidFill>
              </a:rPr>
              <a:t>em minden elektronikus ügyintézésre kötelezett szerv alkalmazza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0000"/>
                </a:solidFill>
              </a:rPr>
              <a:t>a</a:t>
            </a:r>
            <a:r>
              <a:rPr lang="hu-HU" sz="2800" dirty="0" smtClean="0">
                <a:solidFill>
                  <a:srgbClr val="000000"/>
                </a:solidFill>
              </a:rPr>
              <a:t> döntés közlése során használható azonosítók beazonosíthatatlanok a szerv(</a:t>
            </a:r>
            <a:r>
              <a:rPr lang="hu-HU" sz="2800" dirty="0" err="1" smtClean="0">
                <a:solidFill>
                  <a:srgbClr val="000000"/>
                </a:solidFill>
              </a:rPr>
              <a:t>ek</a:t>
            </a:r>
            <a:r>
              <a:rPr lang="hu-HU" sz="2800" dirty="0" smtClean="0">
                <a:solidFill>
                  <a:srgbClr val="000000"/>
                </a:solidFill>
              </a:rPr>
              <a:t>)re vonatkozóan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0000"/>
                </a:solidFill>
              </a:rPr>
              <a:t>e</a:t>
            </a:r>
            <a:r>
              <a:rPr lang="hu-HU" sz="2800" dirty="0" smtClean="0">
                <a:solidFill>
                  <a:srgbClr val="000000"/>
                </a:solidFill>
              </a:rPr>
              <a:t>záltal nem az adott helyre továbbítódik az irat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0000"/>
                </a:solidFill>
              </a:rPr>
              <a:t>h</a:t>
            </a:r>
            <a:r>
              <a:rPr lang="hu-HU" sz="2800" dirty="0" smtClean="0">
                <a:solidFill>
                  <a:srgbClr val="000000"/>
                </a:solidFill>
              </a:rPr>
              <a:t>átráltathatja az ügy további intézését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hu-HU" sz="2800" dirty="0" smtClean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rgbClr val="000000"/>
                </a:solidFill>
              </a:rPr>
              <a:t>az</a:t>
            </a:r>
            <a:r>
              <a:rPr lang="hu-HU" sz="2800" dirty="0" smtClean="0"/>
              <a:t> </a:t>
            </a:r>
            <a:r>
              <a:rPr lang="hu-HU" sz="2800" dirty="0" smtClean="0">
                <a:solidFill>
                  <a:srgbClr val="000000"/>
                </a:solidFill>
              </a:rPr>
              <a:t>irat-betekintési jog, mint költség-kímélő aspektus</a:t>
            </a:r>
            <a:endParaRPr sz="2800" dirty="0"/>
          </a:p>
        </p:txBody>
      </p:sp>
      <p:sp>
        <p:nvSpPr>
          <p:cNvPr id="3" name="TextShape 1"/>
          <p:cNvSpPr txBox="1"/>
          <p:nvPr/>
        </p:nvSpPr>
        <p:spPr>
          <a:xfrm>
            <a:off x="1991641" y="157320"/>
            <a:ext cx="7364395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</a:rPr>
              <a:t>Az </a:t>
            </a:r>
            <a:r>
              <a:rPr lang="hu-HU" sz="2800" b="1" dirty="0" err="1">
                <a:solidFill>
                  <a:srgbClr val="FFFFFF"/>
                </a:solidFill>
              </a:rPr>
              <a:t>Ákr</a:t>
            </a:r>
            <a:r>
              <a:rPr lang="hu-HU" sz="2800" b="1" dirty="0">
                <a:solidFill>
                  <a:srgbClr val="FFFFFF"/>
                </a:solidFill>
              </a:rPr>
              <a:t>. hatásai a hatósági jogalkalmazásban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4248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1991640" y="2091195"/>
            <a:ext cx="8208720" cy="27050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000000"/>
                </a:solidFill>
                <a:latin typeface="Arial"/>
              </a:rPr>
              <a:t>a </a:t>
            </a:r>
            <a:r>
              <a:rPr lang="hu-HU" sz="2800" dirty="0" smtClean="0">
                <a:solidFill>
                  <a:srgbClr val="000000"/>
                </a:solidFill>
                <a:latin typeface="Arial"/>
              </a:rPr>
              <a:t>kérelem</a:t>
            </a:r>
            <a:endParaRPr lang="hu-HU" sz="2800" dirty="0">
              <a:solidFill>
                <a:srgbClr val="000000"/>
              </a:solidFill>
              <a:latin typeface="Arial"/>
            </a:endParaRPr>
          </a:p>
          <a:p>
            <a:pPr marL="342908" indent="-342908" algn="just">
              <a:buFontTx/>
              <a:buChar char="-"/>
            </a:pPr>
            <a:endParaRPr lang="hu-HU" sz="2800" dirty="0">
              <a:solidFill>
                <a:srgbClr val="000000"/>
              </a:solidFill>
              <a:latin typeface="Arial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0000"/>
                </a:solidFill>
              </a:rPr>
              <a:t>a jegyző általános befogadási funkciója megszűnt</a:t>
            </a:r>
          </a:p>
          <a:p>
            <a:pPr lvl="2" algn="just"/>
            <a:endParaRPr lang="hu-HU" sz="2800" dirty="0">
              <a:solidFill>
                <a:srgbClr val="000000"/>
              </a:solidFill>
              <a:latin typeface="Arial"/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0000"/>
                </a:solidFill>
                <a:latin typeface="Arial"/>
              </a:rPr>
              <a:t>t</a:t>
            </a:r>
            <a:r>
              <a:rPr lang="hu-HU" sz="2800" dirty="0" smtClean="0">
                <a:solidFill>
                  <a:srgbClr val="000000"/>
                </a:solidFill>
                <a:latin typeface="Arial"/>
              </a:rPr>
              <a:t>artalom a lényeg</a:t>
            </a:r>
          </a:p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" name="TextShape 1"/>
          <p:cNvSpPr txBox="1"/>
          <p:nvPr/>
        </p:nvSpPr>
        <p:spPr>
          <a:xfrm>
            <a:off x="1991641" y="157320"/>
            <a:ext cx="7364395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</a:rPr>
              <a:t>Az </a:t>
            </a:r>
            <a:r>
              <a:rPr lang="hu-HU" sz="2800" b="1" dirty="0" err="1">
                <a:solidFill>
                  <a:srgbClr val="FFFFFF"/>
                </a:solidFill>
              </a:rPr>
              <a:t>Ákr</a:t>
            </a:r>
            <a:r>
              <a:rPr lang="hu-HU" sz="2800" b="1" dirty="0">
                <a:solidFill>
                  <a:srgbClr val="FFFFFF"/>
                </a:solidFill>
              </a:rPr>
              <a:t>. hatásai a hatósági jogalkalmazásban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7634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1169581" y="1467293"/>
            <a:ext cx="9888279" cy="438061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hu-HU" sz="2000" b="1" dirty="0"/>
              <a:t>az </a:t>
            </a:r>
            <a:r>
              <a:rPr lang="hu-HU" sz="2000" b="1" dirty="0" smtClean="0"/>
              <a:t>eljárás fajtái</a:t>
            </a:r>
            <a:endParaRPr lang="hu-HU" sz="2000" b="1" dirty="0"/>
          </a:p>
          <a:p>
            <a:pPr algn="ctr"/>
            <a:endParaRPr lang="hu-HU" sz="2000" dirty="0" smtClean="0"/>
          </a:p>
          <a:p>
            <a:pPr algn="ctr"/>
            <a:endParaRPr lang="hu-HU" sz="2000" dirty="0"/>
          </a:p>
          <a:p>
            <a:pPr algn="ctr"/>
            <a:r>
              <a:rPr lang="hu-HU" sz="2000" dirty="0" smtClean="0"/>
              <a:t>						</a:t>
            </a:r>
            <a:endParaRPr lang="hu-HU" sz="2000" dirty="0"/>
          </a:p>
          <a:p>
            <a:pPr algn="ctr"/>
            <a:r>
              <a:rPr lang="hu-HU" sz="2000" b="1" dirty="0"/>
              <a:t>automatikus eljárás</a:t>
            </a:r>
            <a:r>
              <a:rPr lang="hu-HU" sz="2000" dirty="0"/>
              <a:t> (tv., R. megengedi, mérlegelés nincs, minden adat megvan, ellenérdekű ügyfél nincs)</a:t>
            </a:r>
          </a:p>
          <a:p>
            <a:pPr algn="ctr"/>
            <a:endParaRPr lang="hu-HU" sz="2000" dirty="0"/>
          </a:p>
          <a:p>
            <a:pPr algn="ctr"/>
            <a:r>
              <a:rPr lang="hu-HU" sz="2000" b="1" dirty="0"/>
              <a:t>sommás eljárás</a:t>
            </a:r>
            <a:r>
              <a:rPr lang="hu-HU" sz="2000" dirty="0"/>
              <a:t> (azonnal, </a:t>
            </a:r>
            <a:r>
              <a:rPr lang="hu-HU" sz="2000" dirty="0" err="1"/>
              <a:t>max</a:t>
            </a:r>
            <a:r>
              <a:rPr lang="hu-HU" sz="2000" dirty="0"/>
              <a:t>. 8 napon belül, hiánytalan a kérelem, a tényállás 						tisztázott, nincs ellenérdekű ügyfél)</a:t>
            </a:r>
          </a:p>
          <a:p>
            <a:pPr algn="ctr"/>
            <a:r>
              <a:rPr lang="hu-HU" sz="2000" dirty="0"/>
              <a:t>(</a:t>
            </a:r>
            <a:r>
              <a:rPr lang="hu-HU" sz="2000" dirty="0" smtClean="0"/>
              <a:t>ha </a:t>
            </a:r>
            <a:r>
              <a:rPr lang="hu-HU" sz="2000" dirty="0"/>
              <a:t>nem áll fenn, függő hatályú döntést hoz 8 napon belül vagy az </a:t>
            </a:r>
            <a:r>
              <a:rPr lang="hu-HU" sz="2000" dirty="0" err="1"/>
              <a:t>Ákr</a:t>
            </a:r>
            <a:r>
              <a:rPr lang="hu-HU" sz="2000" dirty="0"/>
              <a:t>. 43. § (7) </a:t>
            </a:r>
            <a:r>
              <a:rPr lang="hu-HU" sz="2000" dirty="0" smtClean="0"/>
              <a:t>bekezdése (13</a:t>
            </a:r>
            <a:r>
              <a:rPr lang="hu-HU" sz="2000" dirty="0"/>
              <a:t>) bekezdése alapján </a:t>
            </a:r>
            <a:r>
              <a:rPr lang="hu-HU" sz="2000" dirty="0" smtClean="0"/>
              <a:t>dönt)</a:t>
            </a:r>
            <a:endParaRPr lang="hu-HU" sz="2000" dirty="0"/>
          </a:p>
          <a:p>
            <a:pPr algn="ctr"/>
            <a:endParaRPr lang="hu-HU" sz="2000" dirty="0"/>
          </a:p>
          <a:p>
            <a:pPr algn="ctr"/>
            <a:r>
              <a:rPr lang="hu-HU" sz="2000" b="1" dirty="0"/>
              <a:t>teljes eljárás</a:t>
            </a:r>
            <a:r>
              <a:rPr lang="hu-HU" sz="2000" dirty="0"/>
              <a:t> (főszabályként 60 napon belül)</a:t>
            </a:r>
          </a:p>
          <a:p>
            <a:pPr algn="ctr"/>
            <a:r>
              <a:rPr lang="hu-HU" sz="2000" dirty="0" smtClean="0"/>
              <a:t>(sommás </a:t>
            </a:r>
            <a:r>
              <a:rPr lang="hu-HU" sz="2000" dirty="0"/>
              <a:t>eljárás teljes hatályúvá alakul (közlést követő 5 napon belül</a:t>
            </a:r>
            <a:r>
              <a:rPr lang="hu-HU" sz="2000" dirty="0" smtClean="0"/>
              <a:t>))</a:t>
            </a:r>
            <a:endParaRPr lang="hu-HU" sz="2000" dirty="0"/>
          </a:p>
          <a:p>
            <a:pPr algn="ctr"/>
            <a:endParaRPr lang="hu-HU" dirty="0"/>
          </a:p>
          <a:p>
            <a:pPr algn="ctr"/>
            <a:endParaRPr lang="hu-HU" dirty="0" smtClean="0"/>
          </a:p>
        </p:txBody>
      </p:sp>
      <p:sp>
        <p:nvSpPr>
          <p:cNvPr id="3" name="TextShape 1"/>
          <p:cNvSpPr txBox="1"/>
          <p:nvPr/>
        </p:nvSpPr>
        <p:spPr>
          <a:xfrm>
            <a:off x="1991641" y="157320"/>
            <a:ext cx="7364395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</a:rPr>
              <a:t>Az </a:t>
            </a:r>
            <a:r>
              <a:rPr lang="hu-HU" sz="2800" b="1" dirty="0" err="1">
                <a:solidFill>
                  <a:srgbClr val="FFFFFF"/>
                </a:solidFill>
              </a:rPr>
              <a:t>Ákr</a:t>
            </a:r>
            <a:r>
              <a:rPr lang="hu-HU" sz="2800" b="1" dirty="0">
                <a:solidFill>
                  <a:srgbClr val="FFFFFF"/>
                </a:solidFill>
              </a:rPr>
              <a:t>. hatásai a hatósági jogalkalmazásban</a:t>
            </a:r>
            <a:endParaRPr lang="hu-HU" sz="2800" dirty="0"/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3147237" y="1881963"/>
            <a:ext cx="1807536" cy="691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>
            <a:off x="3359888" y="1925054"/>
            <a:ext cx="1871333" cy="1565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>
            <a:off x="4433779" y="1925054"/>
            <a:ext cx="1371597" cy="3242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1169581" y="1467293"/>
            <a:ext cx="9888279" cy="438061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endParaRPr lang="hu-HU" dirty="0"/>
          </a:p>
          <a:p>
            <a:pPr algn="ctr"/>
            <a:endParaRPr lang="hu-HU" dirty="0" smtClean="0"/>
          </a:p>
        </p:txBody>
      </p:sp>
      <p:sp>
        <p:nvSpPr>
          <p:cNvPr id="3" name="TextShape 1"/>
          <p:cNvSpPr txBox="1"/>
          <p:nvPr/>
        </p:nvSpPr>
        <p:spPr>
          <a:xfrm>
            <a:off x="1991641" y="157320"/>
            <a:ext cx="7364395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</a:rPr>
              <a:t>Az </a:t>
            </a:r>
            <a:r>
              <a:rPr lang="hu-HU" sz="2800" b="1" dirty="0" err="1">
                <a:solidFill>
                  <a:srgbClr val="FFFFFF"/>
                </a:solidFill>
              </a:rPr>
              <a:t>Ákr</a:t>
            </a:r>
            <a:r>
              <a:rPr lang="hu-HU" sz="2800" b="1" dirty="0">
                <a:solidFill>
                  <a:srgbClr val="FFFFFF"/>
                </a:solidFill>
              </a:rPr>
              <a:t>. hatásai a hatósági jogalkalmazásban</a:t>
            </a:r>
            <a:endParaRPr lang="hu-HU" sz="2800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539638"/>
              </p:ext>
            </p:extLst>
          </p:nvPr>
        </p:nvGraphicFramePr>
        <p:xfrm>
          <a:off x="1723149" y="1467293"/>
          <a:ext cx="8781142" cy="4033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49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1991640" y="1394459"/>
            <a:ext cx="8208720" cy="40706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2800" dirty="0" smtClean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rgbClr val="000000"/>
                </a:solidFill>
              </a:rPr>
              <a:t> gyakorlati tapasztalatok a függő hatályú döntés során</a:t>
            </a:r>
            <a:endParaRPr lang="hu-HU" sz="28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28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rgbClr val="000000"/>
                </a:solidFill>
              </a:rPr>
              <a:t> a hiánypótlás határideje</a:t>
            </a:r>
            <a:endParaRPr lang="hu-HU" sz="28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28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rgbClr val="000000"/>
                </a:solidFill>
              </a:rPr>
              <a:t> </a:t>
            </a:r>
            <a:r>
              <a:rPr lang="hu-HU" sz="2800" dirty="0">
                <a:solidFill>
                  <a:srgbClr val="000000"/>
                </a:solidFill>
              </a:rPr>
              <a:t>a kapcsolódó eljárás létjogosultsága és életképessége önkormányzati </a:t>
            </a:r>
            <a:r>
              <a:rPr lang="hu-HU" sz="2800" dirty="0" smtClean="0">
                <a:solidFill>
                  <a:srgbClr val="000000"/>
                </a:solidFill>
              </a:rPr>
              <a:t>hatósági ügyekben</a:t>
            </a:r>
            <a:endParaRPr lang="hu-HU" sz="2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hu-HU" sz="2400" dirty="0"/>
          </a:p>
          <a:p>
            <a:pPr>
              <a:lnSpc>
                <a:spcPct val="100000"/>
              </a:lnSpc>
            </a:pPr>
            <a:endParaRPr sz="2400" dirty="0"/>
          </a:p>
        </p:txBody>
      </p:sp>
      <p:sp>
        <p:nvSpPr>
          <p:cNvPr id="3" name="TextShape 1"/>
          <p:cNvSpPr txBox="1"/>
          <p:nvPr/>
        </p:nvSpPr>
        <p:spPr>
          <a:xfrm>
            <a:off x="1991641" y="157320"/>
            <a:ext cx="7364395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</a:rPr>
              <a:t>Az </a:t>
            </a:r>
            <a:r>
              <a:rPr lang="hu-HU" sz="2800" b="1" dirty="0" err="1">
                <a:solidFill>
                  <a:srgbClr val="FFFFFF"/>
                </a:solidFill>
              </a:rPr>
              <a:t>Ákr</a:t>
            </a:r>
            <a:r>
              <a:rPr lang="hu-HU" sz="2800" b="1" dirty="0">
                <a:solidFill>
                  <a:srgbClr val="FFFFFF"/>
                </a:solidFill>
              </a:rPr>
              <a:t>. hatásai a hatósági jogalkalmazásban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7726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1569478" y="2310875"/>
            <a:ext cx="8208720" cy="326324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8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hu-HU" sz="2800" dirty="0" smtClean="0">
                <a:solidFill>
                  <a:srgbClr val="000000"/>
                </a:solidFill>
                <a:latin typeface="Arial"/>
              </a:rPr>
              <a:t>az eljárás szüneteltetésének, felfüggesztésének és a kérelem visszautasításának lehetőségei és akadályai </a:t>
            </a:r>
            <a:endParaRPr sz="2800" dirty="0"/>
          </a:p>
        </p:txBody>
      </p:sp>
      <p:sp>
        <p:nvSpPr>
          <p:cNvPr id="3" name="TextShape 1"/>
          <p:cNvSpPr txBox="1"/>
          <p:nvPr/>
        </p:nvSpPr>
        <p:spPr>
          <a:xfrm>
            <a:off x="1991641" y="157320"/>
            <a:ext cx="7364395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</a:rPr>
              <a:t>Az </a:t>
            </a:r>
            <a:r>
              <a:rPr lang="hu-HU" sz="2800" b="1" dirty="0" err="1">
                <a:solidFill>
                  <a:srgbClr val="FFFFFF"/>
                </a:solidFill>
              </a:rPr>
              <a:t>Ákr</a:t>
            </a:r>
            <a:r>
              <a:rPr lang="hu-HU" sz="2800" b="1" dirty="0">
                <a:solidFill>
                  <a:srgbClr val="FFFFFF"/>
                </a:solidFill>
              </a:rPr>
              <a:t>. hatásai a hatósági jogalkalmazásban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221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1991640" y="1414080"/>
            <a:ext cx="8208720" cy="4113720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TextShape 1"/>
          <p:cNvSpPr txBox="1"/>
          <p:nvPr/>
        </p:nvSpPr>
        <p:spPr>
          <a:xfrm>
            <a:off x="1991641" y="157320"/>
            <a:ext cx="7364395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</a:rPr>
              <a:t>Az </a:t>
            </a:r>
            <a:r>
              <a:rPr lang="hu-HU" sz="2800" b="1" dirty="0" err="1">
                <a:solidFill>
                  <a:srgbClr val="FFFFFF"/>
                </a:solidFill>
              </a:rPr>
              <a:t>Ákr</a:t>
            </a:r>
            <a:r>
              <a:rPr lang="hu-HU" sz="2800" b="1" dirty="0">
                <a:solidFill>
                  <a:srgbClr val="FFFFFF"/>
                </a:solidFill>
              </a:rPr>
              <a:t>. hatásai a hatósági jogalkalmazásban</a:t>
            </a:r>
            <a:endParaRPr lang="hu-HU" sz="2800" dirty="0"/>
          </a:p>
        </p:txBody>
      </p:sp>
      <p:sp>
        <p:nvSpPr>
          <p:cNvPr id="4" name="CustomShape 2"/>
          <p:cNvSpPr/>
          <p:nvPr/>
        </p:nvSpPr>
        <p:spPr>
          <a:xfrm>
            <a:off x="1446028" y="1610807"/>
            <a:ext cx="9292856" cy="372026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endParaRPr lang="hu-HU" sz="2800" b="1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rgbClr val="000000"/>
                </a:solidFill>
              </a:rPr>
              <a:t>az </a:t>
            </a:r>
            <a:r>
              <a:rPr lang="hu-HU" sz="2800" dirty="0">
                <a:solidFill>
                  <a:srgbClr val="000000"/>
                </a:solidFill>
              </a:rPr>
              <a:t>ügyintézési határidő </a:t>
            </a:r>
            <a:endParaRPr lang="hu-HU" sz="2800" dirty="0" smtClean="0">
              <a:solidFill>
                <a:srgbClr val="000000"/>
              </a:solidFill>
            </a:endParaRPr>
          </a:p>
          <a:p>
            <a:pPr algn="just"/>
            <a:endParaRPr lang="hu-HU" sz="2800" dirty="0" smtClean="0">
              <a:solidFill>
                <a:srgbClr val="000000"/>
              </a:solidFill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0000"/>
                </a:solidFill>
              </a:rPr>
              <a:t>betartásának nehézségei, a döntésekre gyakorolt hatása 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0000"/>
              </a:solidFill>
            </a:endParaRP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0000"/>
                </a:solidFill>
              </a:rPr>
              <a:t> túllépésének jogkövetkezményei az eljáró és a megkeresett szervre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3896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991640" y="157320"/>
            <a:ext cx="4131360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 smtClean="0">
                <a:solidFill>
                  <a:srgbClr val="FFFFFF"/>
                </a:solidFill>
                <a:latin typeface="Arial"/>
              </a:rPr>
              <a:t>Megyei Jogú Városok bemutatása</a:t>
            </a:r>
            <a:endParaRPr dirty="0"/>
          </a:p>
        </p:txBody>
      </p:sp>
      <p:sp>
        <p:nvSpPr>
          <p:cNvPr id="3" name="CustomShape 2"/>
          <p:cNvSpPr/>
          <p:nvPr/>
        </p:nvSpPr>
        <p:spPr>
          <a:xfrm>
            <a:off x="1991640" y="1414080"/>
            <a:ext cx="8874834" cy="452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/>
              <a:t>23 megyei jogú város/18 megyeszékhely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5 megyei jogú város 50 ezer lakosságszám feletti</a:t>
            </a:r>
            <a:endParaRPr lang="hu-HU" sz="2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a megyei jogú városok összlakosság száma kb. 2,1 millió fő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sz="2800" dirty="0"/>
              <a:t>a magyar GDP 1/3-át </a:t>
            </a:r>
            <a:r>
              <a:rPr lang="hu-HU" sz="2800" dirty="0" smtClean="0"/>
              <a:t>adják</a:t>
            </a:r>
          </a:p>
          <a:p>
            <a:pPr lvl="2"/>
            <a:endParaRPr lang="hu-HU" sz="2800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/>
              <a:t>Nyíregyháza a 7. legnépesebb város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közel 120 ezer lakos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sz="2800" dirty="0" smtClean="0"/>
              <a:t>Nyíregyháza jellemzői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70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1991640" y="1550503"/>
            <a:ext cx="8208720" cy="440372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rgbClr val="000000"/>
                </a:solidFill>
              </a:rPr>
              <a:t>különböző bizonyítási eljárások alkalmazhatósága az ügyintézés folyamatában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0000"/>
                </a:solidFill>
              </a:rPr>
              <a:t>a bizonyíték beszerzése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0000"/>
                </a:solidFill>
              </a:rPr>
              <a:t>az eljárás menetének, a döntés végkifejletének befolyásolása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0000"/>
                </a:solidFill>
              </a:rPr>
              <a:t>magántulajdon védelme és a haragos ügyfél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0000"/>
                </a:solidFill>
              </a:rPr>
              <a:t>tolmácsot, de azonnal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0000"/>
                </a:solidFill>
              </a:rPr>
              <a:t>másolt irat eredetivel egyezősége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0000"/>
                </a:solidFill>
              </a:rPr>
              <a:t>szakhatóság, ha nem dönt időben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hu-HU" sz="2800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0000"/>
              </a:solidFill>
            </a:endParaRPr>
          </a:p>
          <a:p>
            <a:pPr marL="285757" indent="-285757">
              <a:buFontTx/>
              <a:buChar char="-"/>
            </a:pPr>
            <a:endParaRPr sz="2400" dirty="0"/>
          </a:p>
        </p:txBody>
      </p:sp>
      <p:sp>
        <p:nvSpPr>
          <p:cNvPr id="3" name="TextShape 1"/>
          <p:cNvSpPr txBox="1"/>
          <p:nvPr/>
        </p:nvSpPr>
        <p:spPr>
          <a:xfrm>
            <a:off x="1991641" y="157320"/>
            <a:ext cx="7364395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</a:rPr>
              <a:t>Az </a:t>
            </a:r>
            <a:r>
              <a:rPr lang="hu-HU" sz="2800" b="1" dirty="0" err="1">
                <a:solidFill>
                  <a:srgbClr val="FFFFFF"/>
                </a:solidFill>
              </a:rPr>
              <a:t>Ákr</a:t>
            </a:r>
            <a:r>
              <a:rPr lang="hu-HU" sz="2800" b="1" dirty="0">
                <a:solidFill>
                  <a:srgbClr val="FFFFFF"/>
                </a:solidFill>
              </a:rPr>
              <a:t>. hatásai a hatósági jogalkalmazásban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2303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1424763" y="1831021"/>
            <a:ext cx="8775598" cy="40663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hu-HU" sz="2800" dirty="0" smtClean="0">
              <a:solidFill>
                <a:srgbClr val="000000"/>
              </a:solidFill>
              <a:latin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000000"/>
                </a:solidFill>
                <a:latin typeface="Arial"/>
              </a:rPr>
              <a:t>a</a:t>
            </a:r>
            <a:r>
              <a:rPr lang="hu-HU" sz="2800" dirty="0" smtClean="0">
                <a:solidFill>
                  <a:srgbClr val="000000"/>
                </a:solidFill>
                <a:latin typeface="Arial"/>
              </a:rPr>
              <a:t> véglegessé vált döntés „jogereje”, értelmezhetősége</a:t>
            </a:r>
          </a:p>
          <a:p>
            <a:pPr algn="just"/>
            <a:endParaRPr lang="hu-HU" sz="2800" dirty="0" smtClean="0">
              <a:solidFill>
                <a:srgbClr val="000000"/>
              </a:solidFill>
              <a:latin typeface="Arial"/>
            </a:endParaRPr>
          </a:p>
          <a:p>
            <a:pPr algn="just"/>
            <a:endParaRPr lang="hu-HU" sz="2800" dirty="0">
              <a:solidFill>
                <a:srgbClr val="000000"/>
              </a:solidFill>
              <a:latin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000000"/>
                </a:solidFill>
                <a:latin typeface="Arial"/>
              </a:rPr>
              <a:t>a</a:t>
            </a:r>
            <a:r>
              <a:rPr lang="hu-HU" sz="2800" dirty="0" smtClean="0">
                <a:solidFill>
                  <a:srgbClr val="000000"/>
                </a:solidFill>
                <a:latin typeface="Arial"/>
              </a:rPr>
              <a:t> döntés közlése az </a:t>
            </a:r>
            <a:r>
              <a:rPr lang="hu-HU" sz="2800" dirty="0" err="1" smtClean="0">
                <a:solidFill>
                  <a:srgbClr val="000000"/>
                </a:solidFill>
                <a:latin typeface="Arial"/>
              </a:rPr>
              <a:t>Eüsztv-ben</a:t>
            </a:r>
            <a:r>
              <a:rPr lang="hu-HU" sz="2800" dirty="0" smtClean="0">
                <a:solidFill>
                  <a:srgbClr val="000000"/>
                </a:solidFill>
                <a:latin typeface="Arial"/>
              </a:rPr>
              <a:t> meghatározottak szerint</a:t>
            </a:r>
            <a:endParaRPr lang="hu-HU" sz="2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1991641" y="157320"/>
            <a:ext cx="7364395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</a:rPr>
              <a:t>Az </a:t>
            </a:r>
            <a:r>
              <a:rPr lang="hu-HU" sz="2800" b="1" dirty="0" err="1">
                <a:solidFill>
                  <a:srgbClr val="FFFFFF"/>
                </a:solidFill>
              </a:rPr>
              <a:t>Ákr</a:t>
            </a:r>
            <a:r>
              <a:rPr lang="hu-HU" sz="2800" b="1" dirty="0">
                <a:solidFill>
                  <a:srgbClr val="FFFFFF"/>
                </a:solidFill>
              </a:rPr>
              <a:t>. hatásai a hatósági jogalkalmazásban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6521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1991641" y="1919963"/>
            <a:ext cx="8208720" cy="357298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hu-HU" sz="28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rgbClr val="000000"/>
                </a:solidFill>
              </a:rPr>
              <a:t>hatósági </a:t>
            </a:r>
            <a:r>
              <a:rPr lang="hu-HU" sz="2800" dirty="0">
                <a:solidFill>
                  <a:srgbClr val="000000"/>
                </a:solidFill>
              </a:rPr>
              <a:t>bizonyítvány, </a:t>
            </a:r>
            <a:r>
              <a:rPr lang="hu-HU" sz="2800" dirty="0" smtClean="0">
                <a:solidFill>
                  <a:srgbClr val="000000"/>
                </a:solidFill>
              </a:rPr>
              <a:t>igazolvány kiadásának </a:t>
            </a:r>
            <a:r>
              <a:rPr lang="hu-HU" sz="2800" dirty="0">
                <a:solidFill>
                  <a:srgbClr val="000000"/>
                </a:solidFill>
              </a:rPr>
              <a:t>és </a:t>
            </a:r>
            <a:r>
              <a:rPr lang="hu-HU" sz="2800" dirty="0" smtClean="0">
                <a:solidFill>
                  <a:srgbClr val="000000"/>
                </a:solidFill>
              </a:rPr>
              <a:t>a nyilvántartás jövőbeni egyszerűsítésének lehetőségei </a:t>
            </a:r>
          </a:p>
          <a:p>
            <a:pPr algn="just"/>
            <a:endParaRPr lang="hu-HU" sz="28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rgbClr val="000000"/>
                </a:solidFill>
              </a:rPr>
              <a:t>hatósági ellenőrzés gyakorlati dilemmája</a:t>
            </a:r>
            <a:endParaRPr sz="2800" dirty="0"/>
          </a:p>
          <a:p>
            <a:pPr algn="just">
              <a:lnSpc>
                <a:spcPct val="100000"/>
              </a:lnSpc>
            </a:pPr>
            <a:endParaRPr lang="hu-HU" sz="2800" dirty="0">
              <a:solidFill>
                <a:srgbClr val="000000"/>
              </a:solidFill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1991641" y="157320"/>
            <a:ext cx="7364395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</a:rPr>
              <a:t>Az </a:t>
            </a:r>
            <a:r>
              <a:rPr lang="hu-HU" sz="2800" b="1" dirty="0" err="1">
                <a:solidFill>
                  <a:srgbClr val="FFFFFF"/>
                </a:solidFill>
              </a:rPr>
              <a:t>Ákr</a:t>
            </a:r>
            <a:r>
              <a:rPr lang="hu-HU" sz="2800" b="1" dirty="0">
                <a:solidFill>
                  <a:srgbClr val="FFFFFF"/>
                </a:solidFill>
              </a:rPr>
              <a:t>. hatásai a hatósági jogalkalmazásban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722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1920756" y="1574433"/>
            <a:ext cx="9434815" cy="418841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hu-HU" sz="280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hu-HU" sz="2800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hu-HU" sz="2800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</a:pPr>
            <a:endParaRPr sz="2400" b="1" dirty="0"/>
          </a:p>
        </p:txBody>
      </p:sp>
      <p:sp>
        <p:nvSpPr>
          <p:cNvPr id="3" name="TextShape 1"/>
          <p:cNvSpPr txBox="1"/>
          <p:nvPr/>
        </p:nvSpPr>
        <p:spPr>
          <a:xfrm>
            <a:off x="1991641" y="157320"/>
            <a:ext cx="7364395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</a:rPr>
              <a:t>Az </a:t>
            </a:r>
            <a:r>
              <a:rPr lang="hu-HU" sz="2800" b="1" dirty="0" err="1">
                <a:solidFill>
                  <a:srgbClr val="FFFFFF"/>
                </a:solidFill>
              </a:rPr>
              <a:t>Ákr</a:t>
            </a:r>
            <a:r>
              <a:rPr lang="hu-HU" sz="2800" b="1" dirty="0">
                <a:solidFill>
                  <a:srgbClr val="FFFFFF"/>
                </a:solidFill>
              </a:rPr>
              <a:t>. hatásai a hatósági jogalkalmazásban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1594883" y="2714532"/>
            <a:ext cx="87186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000000"/>
                </a:solidFill>
              </a:rPr>
              <a:t>végrehajtás és annak hatásai az ügyfelek magatartására és a hatóságra vonatkozóan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0083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382233" y="1187280"/>
            <a:ext cx="9526772" cy="323617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endParaRPr lang="hu-HU" sz="4401" b="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hu-HU" sz="4401" b="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4401" b="1" dirty="0" smtClean="0">
                <a:latin typeface="Arial"/>
              </a:rPr>
              <a:t>Megtisztelő </a:t>
            </a:r>
            <a:r>
              <a:rPr lang="hu-HU" sz="4401" b="1" dirty="0">
                <a:latin typeface="Arial"/>
              </a:rPr>
              <a:t>figyelmüket </a:t>
            </a:r>
            <a:endParaRPr lang="hu-HU" sz="4401" b="1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4401" b="1" dirty="0" smtClean="0">
                <a:latin typeface="Arial"/>
              </a:rPr>
              <a:t>köszönöm!</a:t>
            </a:r>
          </a:p>
          <a:p>
            <a:pPr algn="ctr">
              <a:lnSpc>
                <a:spcPct val="100000"/>
              </a:lnSpc>
            </a:pPr>
            <a:endParaRPr lang="hu-HU" sz="4401" b="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hu-HU" sz="2400" b="1" dirty="0">
                <a:latin typeface="Arial"/>
              </a:rPr>
              <a:t>e</a:t>
            </a:r>
            <a:r>
              <a:rPr lang="hu-HU" sz="2400" b="1" dirty="0" smtClean="0">
                <a:latin typeface="Arial"/>
              </a:rPr>
              <a:t>lérhetőség: nyhjegyz@nyiregyhaza.hu</a:t>
            </a:r>
            <a:endParaRPr sz="2400" dirty="0"/>
          </a:p>
        </p:txBody>
      </p:sp>
      <p:sp>
        <p:nvSpPr>
          <p:cNvPr id="3" name="TextShape 1"/>
          <p:cNvSpPr txBox="1"/>
          <p:nvPr/>
        </p:nvSpPr>
        <p:spPr>
          <a:xfrm>
            <a:off x="1991641" y="157320"/>
            <a:ext cx="7364395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hu-HU" sz="2800" dirty="0"/>
          </a:p>
        </p:txBody>
      </p:sp>
      <p:sp>
        <p:nvSpPr>
          <p:cNvPr id="4" name="TextShape 1"/>
          <p:cNvSpPr txBox="1"/>
          <p:nvPr/>
        </p:nvSpPr>
        <p:spPr>
          <a:xfrm>
            <a:off x="1722474" y="260640"/>
            <a:ext cx="8473206" cy="2248644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bg1"/>
                </a:solidFill>
                <a:latin typeface="Arial"/>
              </a:rPr>
              <a:t>KÖFOP-2.1.1-VEKOP-15- 2016-00001</a:t>
            </a:r>
            <a:r>
              <a:rPr lang="en-US" sz="2400" b="1" dirty="0">
                <a:latin typeface="Arial"/>
              </a:rPr>
              <a:t>
A </a:t>
            </a:r>
            <a:r>
              <a:rPr lang="en-US" sz="2400" b="1" dirty="0" err="1">
                <a:latin typeface="Arial"/>
              </a:rPr>
              <a:t>közszolgáltatás</a:t>
            </a:r>
            <a:r>
              <a:rPr lang="en-US" sz="2400" b="1" dirty="0">
                <a:latin typeface="Arial"/>
              </a:rPr>
              <a:t> </a:t>
            </a:r>
            <a:r>
              <a:rPr lang="en-US" sz="2400" b="1" dirty="0" err="1">
                <a:latin typeface="Arial"/>
              </a:rPr>
              <a:t>komplex</a:t>
            </a:r>
            <a:r>
              <a:rPr lang="en-US" sz="2400" b="1" dirty="0">
                <a:latin typeface="Arial"/>
              </a:rPr>
              <a:t> </a:t>
            </a:r>
            <a:r>
              <a:rPr lang="en-US" sz="2400" b="1" dirty="0" err="1">
                <a:latin typeface="Arial"/>
              </a:rPr>
              <a:t>kompetencia</a:t>
            </a:r>
            <a:r>
              <a:rPr lang="en-US" sz="2400" b="1" dirty="0">
                <a:latin typeface="Arial"/>
              </a:rPr>
              <a:t>, </a:t>
            </a:r>
            <a:r>
              <a:rPr lang="en-US" sz="2400" b="1" dirty="0" err="1">
                <a:latin typeface="Arial"/>
              </a:rPr>
              <a:t>életpálya</a:t>
            </a:r>
            <a:r>
              <a:rPr lang="en-US" sz="2400" b="1" dirty="0">
                <a:latin typeface="Arial"/>
              </a:rPr>
              <a:t>-program </a:t>
            </a:r>
            <a:r>
              <a:rPr lang="en-US" sz="2400" b="1" dirty="0" err="1">
                <a:latin typeface="Arial"/>
              </a:rPr>
              <a:t>és</a:t>
            </a:r>
            <a:r>
              <a:rPr lang="en-US" sz="2400" b="1" dirty="0">
                <a:latin typeface="Arial"/>
              </a:rPr>
              <a:t> </a:t>
            </a:r>
            <a:r>
              <a:rPr lang="en-US" sz="2400" b="1" dirty="0" err="1">
                <a:latin typeface="Arial"/>
              </a:rPr>
              <a:t>oktatás</a:t>
            </a:r>
            <a:r>
              <a:rPr lang="en-US" sz="2400" b="1" dirty="0">
                <a:latin typeface="Arial"/>
              </a:rPr>
              <a:t> </a:t>
            </a:r>
            <a:r>
              <a:rPr lang="en-US" sz="2400" b="1" dirty="0" err="1">
                <a:latin typeface="Arial"/>
              </a:rPr>
              <a:t>technológiai</a:t>
            </a:r>
            <a:r>
              <a:rPr lang="en-US" sz="2400" b="1" dirty="0">
                <a:latin typeface="Arial"/>
              </a:rPr>
              <a:t> </a:t>
            </a:r>
            <a:r>
              <a:rPr lang="en-US" sz="2400" b="1" dirty="0" err="1">
                <a:latin typeface="Arial"/>
              </a:rPr>
              <a:t>fejlesztése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8929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991640" y="157320"/>
            <a:ext cx="4131360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 err="1">
                <a:solidFill>
                  <a:srgbClr val="FFFFFF"/>
                </a:solidFill>
                <a:latin typeface="Arial"/>
              </a:rPr>
              <a:t>Polgármesteri</a:t>
            </a:r>
            <a:r>
              <a:rPr lang="en-US" sz="28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/>
              </a:rPr>
              <a:t>Hivatal</a:t>
            </a:r>
            <a:endParaRPr dirty="0"/>
          </a:p>
        </p:txBody>
      </p:sp>
      <p:sp>
        <p:nvSpPr>
          <p:cNvPr id="3" name="CustomShape 2"/>
          <p:cNvSpPr/>
          <p:nvPr/>
        </p:nvSpPr>
        <p:spPr>
          <a:xfrm>
            <a:off x="1991639" y="1414080"/>
            <a:ext cx="9108751" cy="4524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12" y="1239907"/>
            <a:ext cx="8654903" cy="51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991640" y="157320"/>
            <a:ext cx="4131360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 smtClean="0">
                <a:solidFill>
                  <a:srgbClr val="FFFFFF"/>
                </a:solidFill>
                <a:latin typeface="Arial"/>
              </a:rPr>
              <a:t>„Mérőszámok I.” Ügyiratforgalom</a:t>
            </a: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" name="CustomShape 2"/>
          <p:cNvSpPr/>
          <p:nvPr/>
        </p:nvSpPr>
        <p:spPr>
          <a:xfrm>
            <a:off x="1991640" y="1414081"/>
            <a:ext cx="8208720" cy="3048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814285" y="1414081"/>
            <a:ext cx="8026401" cy="4779811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 </a:t>
            </a:r>
            <a:r>
              <a:rPr lang="hu-HU" sz="3200" dirty="0" smtClean="0"/>
              <a:t/>
            </a:r>
            <a:br>
              <a:rPr lang="hu-HU" sz="3200" dirty="0" smtClean="0"/>
            </a:br>
            <a:endParaRPr lang="hu-HU" sz="3200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79988"/>
              </p:ext>
            </p:extLst>
          </p:nvPr>
        </p:nvGraphicFramePr>
        <p:xfrm>
          <a:off x="1991640" y="1414081"/>
          <a:ext cx="7849046" cy="4093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428765" y="5136671"/>
            <a:ext cx="2075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Forrás: saját adat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4532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991640" y="157320"/>
            <a:ext cx="4131360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  <a:latin typeface="Arial"/>
              </a:rPr>
              <a:t>Változások a feladatellátásban</a:t>
            </a:r>
            <a:endParaRPr dirty="0"/>
          </a:p>
        </p:txBody>
      </p:sp>
      <p:sp>
        <p:nvSpPr>
          <p:cNvPr id="3" name="CustomShape 2"/>
          <p:cNvSpPr/>
          <p:nvPr/>
        </p:nvSpPr>
        <p:spPr>
          <a:xfrm>
            <a:off x="1991640" y="1414081"/>
            <a:ext cx="8208720" cy="3048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814285" y="1414081"/>
            <a:ext cx="8026401" cy="4779811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endParaRPr lang="hu-HU" sz="28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+mn-lt"/>
              </a:rPr>
              <a:t>2013. 01. 01. járási hivatalok kialakítása, </a:t>
            </a:r>
            <a:br>
              <a:rPr lang="hu-HU" sz="2800" dirty="0" smtClean="0">
                <a:latin typeface="+mn-lt"/>
              </a:rPr>
            </a:br>
            <a:r>
              <a:rPr lang="hu-HU" sz="2800" dirty="0" smtClean="0">
                <a:latin typeface="+mn-lt"/>
              </a:rPr>
              <a:t>hatáskörök szétválasztása</a:t>
            </a:r>
          </a:p>
          <a:p>
            <a:pPr algn="just"/>
            <a:endParaRPr lang="hu-HU" sz="2800" dirty="0" smtClean="0">
              <a:latin typeface="+mn-lt"/>
            </a:endParaRPr>
          </a:p>
          <a:p>
            <a:pPr algn="just"/>
            <a:endParaRPr lang="hu-HU" sz="2800" dirty="0" smtClean="0"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+mn-lt"/>
              </a:rPr>
              <a:t>2015. 03. 01. aktív korúak ellátása jegyzői hatáskörből a járási hivatalhoz került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+mn-lt"/>
              </a:rPr>
              <a:t>állami és önkormányzati szociális ellátásokkal kapcsolatos feladatok elválasztása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hu-HU" sz="2800" dirty="0" smtClean="0">
                <a:latin typeface="+mn-lt"/>
              </a:rPr>
              <a:t>finanszírozás lehívásának módosulása</a:t>
            </a:r>
            <a:br>
              <a:rPr lang="hu-HU" sz="2800" dirty="0" smtClean="0">
                <a:latin typeface="+mn-lt"/>
              </a:rPr>
            </a:br>
            <a:r>
              <a:rPr lang="hu-HU" sz="3200" dirty="0" smtClean="0"/>
              <a:t/>
            </a:r>
            <a:br>
              <a:rPr lang="hu-HU" sz="3200" dirty="0" smtClean="0"/>
            </a:b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1050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991640" y="157320"/>
            <a:ext cx="6727058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  <a:latin typeface="Arial"/>
              </a:rPr>
              <a:t>„</a:t>
            </a:r>
            <a:r>
              <a:rPr lang="hu-HU" sz="2800" b="1" dirty="0" smtClean="0">
                <a:solidFill>
                  <a:srgbClr val="FFFFFF"/>
                </a:solidFill>
                <a:latin typeface="Arial"/>
              </a:rPr>
              <a:t>Mérőszámok II”  </a:t>
            </a:r>
          </a:p>
          <a:p>
            <a:pPr>
              <a:lnSpc>
                <a:spcPct val="100000"/>
              </a:lnSpc>
            </a:pPr>
            <a:r>
              <a:rPr lang="hu-HU" sz="2800" b="1" dirty="0" smtClean="0">
                <a:solidFill>
                  <a:srgbClr val="FFFFFF"/>
                </a:solidFill>
                <a:latin typeface="Arial"/>
              </a:rPr>
              <a:t>a járási hivatal felállításának tükrében</a:t>
            </a:r>
            <a:endParaRPr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79" y="1215158"/>
            <a:ext cx="8357191" cy="442009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658679" y="5243371"/>
            <a:ext cx="3410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Forrás: saját adat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0703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991640" y="157320"/>
            <a:ext cx="7653960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  <a:latin typeface="Arial"/>
              </a:rPr>
              <a:t>Az </a:t>
            </a:r>
            <a:r>
              <a:rPr lang="hu-HU" sz="2800" b="1" dirty="0" err="1">
                <a:solidFill>
                  <a:srgbClr val="FFFFFF"/>
                </a:solidFill>
                <a:latin typeface="Arial"/>
              </a:rPr>
              <a:t>Ákr</a:t>
            </a:r>
            <a:r>
              <a:rPr lang="hu-HU" sz="2800" b="1" dirty="0">
                <a:solidFill>
                  <a:srgbClr val="FFFFFF"/>
                </a:solidFill>
                <a:latin typeface="Arial"/>
              </a:rPr>
              <a:t>. hatásai a hatósági jogalkalmazásban</a:t>
            </a:r>
            <a:endParaRPr dirty="0"/>
          </a:p>
        </p:txBody>
      </p:sp>
      <p:sp>
        <p:nvSpPr>
          <p:cNvPr id="3" name="CustomShape 2"/>
          <p:cNvSpPr/>
          <p:nvPr/>
        </p:nvSpPr>
        <p:spPr>
          <a:xfrm>
            <a:off x="1991640" y="1414080"/>
            <a:ext cx="8208720" cy="3778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" name="CustomShape 2"/>
          <p:cNvSpPr/>
          <p:nvPr/>
        </p:nvSpPr>
        <p:spPr>
          <a:xfrm>
            <a:off x="1991640" y="1414080"/>
            <a:ext cx="8208720" cy="443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hu-HU" sz="2800" dirty="0" smtClean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rgbClr val="000000"/>
                </a:solidFill>
              </a:rPr>
              <a:t> </a:t>
            </a:r>
            <a:r>
              <a:rPr lang="hu-HU" sz="2800" dirty="0" smtClean="0"/>
              <a:t>általános jellemzők</a:t>
            </a:r>
          </a:p>
          <a:p>
            <a:pPr>
              <a:lnSpc>
                <a:spcPct val="100000"/>
              </a:lnSpc>
            </a:pPr>
            <a:endParaRPr lang="hu-HU" sz="2800" dirty="0"/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hu-HU" sz="2800" dirty="0"/>
              <a:t>nyelvezete </a:t>
            </a:r>
            <a:r>
              <a:rPr lang="hu-HU" sz="2800" dirty="0" smtClean="0"/>
              <a:t>egyszerűbb,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hu-HU" sz="2800" dirty="0" smtClean="0"/>
              <a:t>ügyfelek </a:t>
            </a:r>
            <a:r>
              <a:rPr lang="hu-HU" sz="2800" dirty="0"/>
              <a:t>számára is könnyebben </a:t>
            </a:r>
            <a:r>
              <a:rPr lang="hu-HU" sz="2800" dirty="0" smtClean="0"/>
              <a:t>érthető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hu-HU" sz="2800" dirty="0" smtClean="0"/>
              <a:t>általános </a:t>
            </a:r>
            <a:r>
              <a:rPr lang="hu-HU" sz="2800" dirty="0"/>
              <a:t>jellegű szabályokat </a:t>
            </a:r>
            <a:r>
              <a:rPr lang="hu-HU" sz="2800" dirty="0" smtClean="0"/>
              <a:t>tartalmaz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hu-HU" sz="2800" dirty="0" smtClean="0"/>
              <a:t>kivett </a:t>
            </a:r>
            <a:r>
              <a:rPr lang="hu-HU" sz="2800" dirty="0"/>
              <a:t>eljárásokra nem vonatkozik </a:t>
            </a:r>
          </a:p>
          <a:p>
            <a:pPr>
              <a:lnSpc>
                <a:spcPct val="100000"/>
              </a:lnSpc>
            </a:pPr>
            <a:endParaRPr lang="hu-HU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991640" y="157320"/>
            <a:ext cx="7653960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  <a:latin typeface="Arial"/>
              </a:rPr>
              <a:t>Az </a:t>
            </a:r>
            <a:r>
              <a:rPr lang="hu-HU" sz="2800" b="1" dirty="0" err="1">
                <a:solidFill>
                  <a:srgbClr val="FFFFFF"/>
                </a:solidFill>
                <a:latin typeface="Arial"/>
              </a:rPr>
              <a:t>Ákr</a:t>
            </a:r>
            <a:r>
              <a:rPr lang="hu-HU" sz="2800" b="1" dirty="0">
                <a:solidFill>
                  <a:srgbClr val="FFFFFF"/>
                </a:solidFill>
                <a:latin typeface="Arial"/>
              </a:rPr>
              <a:t>. hatásai a hatósági jogalkalmazásban</a:t>
            </a:r>
            <a:endParaRPr dirty="0"/>
          </a:p>
        </p:txBody>
      </p:sp>
      <p:sp>
        <p:nvSpPr>
          <p:cNvPr id="3" name="CustomShape 2"/>
          <p:cNvSpPr/>
          <p:nvPr/>
        </p:nvSpPr>
        <p:spPr>
          <a:xfrm>
            <a:off x="1991640" y="1414080"/>
            <a:ext cx="8208720" cy="3778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4" name="CustomShape 2"/>
          <p:cNvSpPr/>
          <p:nvPr/>
        </p:nvSpPr>
        <p:spPr>
          <a:xfrm>
            <a:off x="1991640" y="1414080"/>
            <a:ext cx="8208720" cy="456141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000000"/>
                </a:solidFill>
              </a:rPr>
              <a:t>a</a:t>
            </a:r>
            <a:r>
              <a:rPr lang="hu-HU" sz="2800" dirty="0" smtClean="0">
                <a:solidFill>
                  <a:srgbClr val="000000"/>
                </a:solidFill>
              </a:rPr>
              <a:t>z alapelvek szerepe és jelentősége</a:t>
            </a:r>
          </a:p>
          <a:p>
            <a:pPr algn="just">
              <a:lnSpc>
                <a:spcPct val="100000"/>
              </a:lnSpc>
            </a:pPr>
            <a:endParaRPr lang="hu-HU" sz="2800" dirty="0">
              <a:solidFill>
                <a:srgbClr val="000000"/>
              </a:solidFill>
            </a:endParaRP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000000"/>
                </a:solidFill>
              </a:rPr>
              <a:t>a </a:t>
            </a:r>
            <a:r>
              <a:rPr lang="hu-HU" sz="2800" dirty="0" smtClean="0"/>
              <a:t>jogszerűség elve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hu-HU" sz="2800" dirty="0" smtClean="0"/>
              <a:t>a </a:t>
            </a:r>
            <a:r>
              <a:rPr lang="hu-HU" sz="2800" dirty="0" err="1" smtClean="0"/>
              <a:t>hivatalbóliság</a:t>
            </a:r>
            <a:r>
              <a:rPr lang="hu-HU" sz="2800" dirty="0" smtClean="0"/>
              <a:t> elve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hu-HU" sz="2800" dirty="0" smtClean="0"/>
              <a:t>a </a:t>
            </a:r>
            <a:r>
              <a:rPr lang="hu-HU" sz="2800" dirty="0"/>
              <a:t>h</a:t>
            </a:r>
            <a:r>
              <a:rPr lang="hu-HU" sz="2800" dirty="0" smtClean="0"/>
              <a:t>atékonyság elve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hu-HU" sz="2800" dirty="0" smtClean="0"/>
              <a:t>az ügyfélre vonatkozó alapelvek</a:t>
            </a:r>
          </a:p>
          <a:p>
            <a:pPr marL="1828800" lvl="3" indent="-457200" algn="just">
              <a:buFont typeface="Arial" panose="020B0604020202020204" pitchFamily="34" charset="0"/>
              <a:buChar char="•"/>
            </a:pPr>
            <a:r>
              <a:rPr lang="hu-HU" sz="2800" dirty="0" smtClean="0"/>
              <a:t>a jóhiszeműség elve és a bizalmi elv.</a:t>
            </a:r>
          </a:p>
          <a:p>
            <a:pPr lvl="3" algn="just"/>
            <a:endParaRPr lang="hu-HU" sz="2800" dirty="0" smtClean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800" dirty="0"/>
              <a:t>a</a:t>
            </a:r>
            <a:r>
              <a:rPr lang="hu-HU" sz="2800" dirty="0" smtClean="0"/>
              <a:t>z alapelvek joggyakorlati dilemmái</a:t>
            </a:r>
            <a:endParaRPr lang="hu-HU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1991640" y="157320"/>
            <a:ext cx="7653960" cy="926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2800" b="1" dirty="0">
                <a:solidFill>
                  <a:srgbClr val="FFFFFF"/>
                </a:solidFill>
                <a:latin typeface="Arial"/>
              </a:rPr>
              <a:t>Az </a:t>
            </a:r>
            <a:r>
              <a:rPr lang="hu-HU" sz="2800" b="1" dirty="0" err="1">
                <a:solidFill>
                  <a:srgbClr val="FFFFFF"/>
                </a:solidFill>
                <a:latin typeface="Arial"/>
              </a:rPr>
              <a:t>Ákr</a:t>
            </a:r>
            <a:r>
              <a:rPr lang="hu-HU" sz="2800" b="1" dirty="0">
                <a:solidFill>
                  <a:srgbClr val="FFFFFF"/>
                </a:solidFill>
                <a:latin typeface="Arial"/>
              </a:rPr>
              <a:t>. hatásai a hatósági jogalkalmazásban</a:t>
            </a:r>
            <a:endParaRPr dirty="0"/>
          </a:p>
        </p:txBody>
      </p:sp>
      <p:sp>
        <p:nvSpPr>
          <p:cNvPr id="3" name="CustomShape 2"/>
          <p:cNvSpPr/>
          <p:nvPr/>
        </p:nvSpPr>
        <p:spPr>
          <a:xfrm>
            <a:off x="1991640" y="1414079"/>
            <a:ext cx="8208720" cy="439129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rgbClr val="000000"/>
                </a:solidFill>
              </a:rPr>
              <a:t>az ügyfél fogalom-változásának hatása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0000"/>
                </a:solidFill>
              </a:rPr>
              <a:t>k</a:t>
            </a:r>
            <a:r>
              <a:rPr lang="hu-HU" sz="2800" dirty="0" smtClean="0">
                <a:solidFill>
                  <a:srgbClr val="000000"/>
                </a:solidFill>
              </a:rPr>
              <a:t>özvetlen érintettség nehezen megfogható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0000"/>
                </a:solidFill>
              </a:rPr>
              <a:t>á</a:t>
            </a:r>
            <a:r>
              <a:rPr lang="hu-HU" sz="2800" dirty="0" smtClean="0">
                <a:solidFill>
                  <a:srgbClr val="000000"/>
                </a:solidFill>
              </a:rPr>
              <a:t>gazati jogszabály(ok) nem kellőképpen szabályoz(</a:t>
            </a:r>
            <a:r>
              <a:rPr lang="hu-HU" sz="2800" dirty="0" err="1" smtClean="0">
                <a:solidFill>
                  <a:srgbClr val="000000"/>
                </a:solidFill>
              </a:rPr>
              <a:t>nak</a:t>
            </a:r>
            <a:r>
              <a:rPr lang="hu-HU" sz="2800" dirty="0" smtClean="0">
                <a:solidFill>
                  <a:srgbClr val="000000"/>
                </a:solidFill>
              </a:rPr>
              <a:t>)</a:t>
            </a:r>
          </a:p>
          <a:p>
            <a:pPr marL="457200" indent="-457200" algn="ctr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hu-HU" sz="28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rgbClr val="000000"/>
                </a:solidFill>
              </a:rPr>
              <a:t>az ügyféli jogutódlás következményei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0000"/>
                </a:solidFill>
              </a:rPr>
              <a:t>p</a:t>
            </a:r>
            <a:r>
              <a:rPr lang="hu-HU" sz="2800" dirty="0" smtClean="0">
                <a:solidFill>
                  <a:srgbClr val="000000"/>
                </a:solidFill>
              </a:rPr>
              <a:t>olgári jog szabályai szerinti jogutód vagy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000000"/>
                </a:solidFill>
              </a:rPr>
              <a:t>d</a:t>
            </a:r>
            <a:r>
              <a:rPr lang="hu-HU" sz="2800" dirty="0" smtClean="0">
                <a:solidFill>
                  <a:srgbClr val="000000"/>
                </a:solidFill>
              </a:rPr>
              <a:t>ologi jog jogosultja lép a kieső ügyfél helyébe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1437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650</Words>
  <Application>Microsoft Office PowerPoint</Application>
  <PresentationFormat>Szélesvásznú</PresentationFormat>
  <Paragraphs>194</Paragraphs>
  <Slides>24</Slides>
  <Notes>24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Calibri</vt:lpstr>
      <vt:lpstr>DejaVu Sans</vt:lpstr>
      <vt:lpstr>StarSymbol</vt:lpstr>
      <vt:lpstr>Wingdings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Windows User</dc:creator>
  <cp:lastModifiedBy>Windows User</cp:lastModifiedBy>
  <cp:revision>152</cp:revision>
  <cp:lastPrinted>2018-06-08T08:41:21Z</cp:lastPrinted>
  <dcterms:created xsi:type="dcterms:W3CDTF">2018-06-08T07:47:11Z</dcterms:created>
  <dcterms:modified xsi:type="dcterms:W3CDTF">2018-06-27T13:29:22Z</dcterms:modified>
</cp:coreProperties>
</file>